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67" r:id="rId1"/>
  </p:sldMasterIdLst>
  <p:notesMasterIdLst>
    <p:notesMasterId r:id="rId12"/>
  </p:notesMasterIdLst>
  <p:sldIdLst>
    <p:sldId id="256" r:id="rId2"/>
    <p:sldId id="257" r:id="rId3"/>
    <p:sldId id="258" r:id="rId4"/>
    <p:sldId id="271" r:id="rId5"/>
    <p:sldId id="259" r:id="rId6"/>
    <p:sldId id="269" r:id="rId7"/>
    <p:sldId id="270" r:id="rId8"/>
    <p:sldId id="264" r:id="rId9"/>
    <p:sldId id="261" r:id="rId10"/>
    <p:sldId id="262" r:id="rId11"/>
  </p:sldIdLst>
  <p:sldSz cx="12192000" cy="6858000"/>
  <p:notesSz cx="6858000" cy="9144000"/>
  <p:custDataLst>
    <p:tags r:id="rId1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88C2C8-8449-4E83-8BB3-3406B7AE6DA7}" type="datetimeFigureOut">
              <a:rPr lang="en-US" smtClean="0"/>
              <a:t>10/12/2017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BBA3EA-9E93-44CD-8D92-1DF64899F87E}" type="slidenum">
              <a:rPr lang="en-US" smtClean="0"/>
              <a:t>‹#›</a:t>
            </a:fld>
            <a:endParaRPr lang="en-US"/>
          </a:p>
        </p:txBody>
      </p:sp>
    </p:spTree>
    <p:extLst>
      <p:ext uri="{BB962C8B-B14F-4D97-AF65-F5344CB8AC3E}">
        <p14:creationId xmlns:p14="http://schemas.microsoft.com/office/powerpoint/2010/main" val="1249315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2016-17</a:t>
            </a:r>
            <a:r>
              <a:rPr lang="en-US" dirty="0" smtClean="0"/>
              <a:t> </a:t>
            </a:r>
            <a:r>
              <a:rPr lang="en-US" dirty="0"/>
              <a:t>Frequency</a:t>
            </a:r>
            <a:r>
              <a:rPr lang="en-US" dirty="0" smtClean="0"/>
              <a:t> </a:t>
            </a:r>
            <a:r>
              <a:rPr lang="en-US" dirty="0"/>
              <a:t>Percent</a:t>
            </a:r>
            <a:r>
              <a:rPr lang="en-US" dirty="0" smtClean="0"/>
              <a:t> </a:t>
            </a:r>
            <a:r>
              <a:rPr lang="en-US" dirty="0"/>
              <a:t>560</a:t>
            </a:r>
            <a:r>
              <a:rPr lang="en-US" dirty="0" smtClean="0"/>
              <a:t> </a:t>
            </a:r>
            <a:r>
              <a:rPr lang="en-US" dirty="0"/>
              <a:t>38.6</a:t>
            </a:r>
            <a:r>
              <a:rPr lang="en-US" dirty="0" smtClean="0"/>
              <a:t> </a:t>
            </a:r>
            <a:r>
              <a:rPr lang="en-US" dirty="0"/>
              <a:t>275</a:t>
            </a:r>
            <a:r>
              <a:rPr lang="en-US" dirty="0" smtClean="0"/>
              <a:t> </a:t>
            </a:r>
            <a:r>
              <a:rPr lang="en-US" dirty="0"/>
              <a:t>19.0</a:t>
            </a:r>
            <a:r>
              <a:rPr lang="en-US" dirty="0" smtClean="0"/>
              <a:t> </a:t>
            </a:r>
            <a:r>
              <a:rPr lang="en-US" dirty="0"/>
              <a:t>228</a:t>
            </a:r>
            <a:r>
              <a:rPr lang="en-US" dirty="0" smtClean="0"/>
              <a:t> </a:t>
            </a:r>
            <a:r>
              <a:rPr lang="en-US" dirty="0"/>
              <a:t>15.7</a:t>
            </a:r>
            <a:r>
              <a:rPr lang="en-US" dirty="0" smtClean="0"/>
              <a:t> </a:t>
            </a:r>
            <a:r>
              <a:rPr lang="en-US" dirty="0"/>
              <a:t>204</a:t>
            </a:r>
            <a:r>
              <a:rPr lang="en-US" dirty="0" smtClean="0"/>
              <a:t> </a:t>
            </a:r>
            <a:r>
              <a:rPr lang="en-US" dirty="0"/>
              <a:t>14.1</a:t>
            </a:r>
            <a:r>
              <a:rPr lang="en-US" dirty="0" smtClean="0"/>
              <a:t> </a:t>
            </a:r>
            <a:r>
              <a:rPr lang="en-US" dirty="0"/>
              <a:t>147</a:t>
            </a:r>
            <a:r>
              <a:rPr lang="en-US" dirty="0" smtClean="0"/>
              <a:t> </a:t>
            </a:r>
            <a:r>
              <a:rPr lang="en-US" dirty="0"/>
              <a:t>10.1</a:t>
            </a:r>
            <a:r>
              <a:rPr lang="en-US" dirty="0" smtClean="0"/>
              <a:t> </a:t>
            </a:r>
            <a:r>
              <a:rPr lang="en-US" dirty="0"/>
              <a:t>31</a:t>
            </a:r>
            <a:r>
              <a:rPr lang="en-US" dirty="0" smtClean="0"/>
              <a:t> </a:t>
            </a:r>
            <a:r>
              <a:rPr lang="en-US" dirty="0"/>
              <a:t>2.1</a:t>
            </a:r>
            <a:r>
              <a:rPr lang="en-US" dirty="0" smtClean="0"/>
              <a:t> </a:t>
            </a:r>
            <a:r>
              <a:rPr lang="en-US" dirty="0"/>
              <a:t>5</a:t>
            </a:r>
            <a:r>
              <a:rPr lang="en-US" dirty="0" smtClean="0"/>
              <a:t> </a:t>
            </a:r>
            <a:r>
              <a:rPr lang="en-US" dirty="0"/>
              <a:t>.3</a:t>
            </a:r>
            <a:r>
              <a:rPr lang="en-US" dirty="0" smtClean="0"/>
              <a:t> </a:t>
            </a:r>
            <a:r>
              <a:rPr lang="en-US" dirty="0"/>
              <a:t>0</a:t>
            </a:r>
            <a:r>
              <a:rPr lang="en-US" dirty="0" smtClean="0"/>
              <a:t> </a:t>
            </a:r>
            <a:r>
              <a:rPr lang="en-US" dirty="0"/>
              <a:t> </a:t>
            </a:r>
            <a:r>
              <a:rPr lang="en-US" dirty="0" smtClean="0"/>
              <a:t> </a:t>
            </a:r>
            <a:r>
              <a:rPr lang="en-US" dirty="0"/>
              <a:t>1451</a:t>
            </a:r>
            <a:r>
              <a:rPr lang="en-US" dirty="0" smtClean="0"/>
              <a:t> </a:t>
            </a:r>
            <a:r>
              <a:rPr lang="en-US" dirty="0"/>
              <a:t> </a:t>
            </a:r>
            <a:r>
              <a:rPr lang="en-US" dirty="0" smtClean="0"/>
              <a:t> </a:t>
            </a:r>
            <a:endParaRPr lang="en-US" dirty="0"/>
          </a:p>
        </p:txBody>
      </p:sp>
      <p:sp>
        <p:nvSpPr>
          <p:cNvPr id="4" name="Slide Number Placeholder 3"/>
          <p:cNvSpPr>
            <a:spLocks noGrp="1"/>
          </p:cNvSpPr>
          <p:nvPr>
            <p:ph type="sldNum" sz="quarter" idx="10"/>
          </p:nvPr>
        </p:nvSpPr>
        <p:spPr/>
        <p:txBody>
          <a:bodyPr/>
          <a:lstStyle/>
          <a:p>
            <a:fld id="{85E4444C-42B7-4086-8EA1-539A7481E9DF}" type="slidenum">
              <a:rPr lang="en-US" smtClean="0"/>
              <a:t>7</a:t>
            </a:fld>
            <a:endParaRPr lang="en-US"/>
          </a:p>
        </p:txBody>
      </p:sp>
    </p:spTree>
    <p:extLst>
      <p:ext uri="{BB962C8B-B14F-4D97-AF65-F5344CB8AC3E}">
        <p14:creationId xmlns:p14="http://schemas.microsoft.com/office/powerpoint/2010/main" val="250313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586B75A-687E-405C-8A0B-8D00578BA2C3}" type="datetimeFigureOut">
              <a:rPr lang="en-US" smtClean="0"/>
              <a:pPr/>
              <a:t>10/12/2017</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04713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10/12/2017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32075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586B75A-687E-405C-8A0B-8D00578BA2C3}" type="datetimeFigureOut">
              <a:rPr lang="en-US" smtClean="0"/>
              <a:pPr/>
              <a:t>10/12/2017</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69093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10/12/2017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90431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586B75A-687E-405C-8A0B-8D00578BA2C3}" type="datetimeFigureOut">
              <a:rPr lang="en-US" smtClean="0"/>
              <a:pPr/>
              <a:t>10/12/2017</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75888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10/12/2017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9162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10/12/2017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26168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586B75A-687E-405C-8A0B-8D00578BA2C3}" type="datetimeFigureOut">
              <a:rPr lang="en-US" smtClean="0"/>
              <a:pPr/>
              <a:t>10/12/2017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8990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10/12/2017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97938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586B75A-687E-405C-8A0B-8D00578BA2C3}" type="datetimeFigureOut">
              <a:rPr lang="en-US" smtClean="0"/>
              <a:pPr/>
              <a:t>10/12/2017</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77732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10/12/2017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428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586B75A-687E-405C-8A0B-8D00578BA2C3}" type="datetimeFigureOut">
              <a:rPr lang="en-US" smtClean="0"/>
              <a:pPr/>
              <a:t>10/12/2017</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FAB73BC-B049-4115-A692-8D63A059BFB8}"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56089819"/>
      </p:ext>
    </p:extLst>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hf sldNum="0" hdr="0" ftr="0" dt="0"/>
  <p:txStyles>
    <p:titleStyle>
      <a:lvl1pPr algn="l" defTabSz="457200" rtl="0" eaLnBrk="1" latinLnBrk="0" hangingPunct="1">
        <a:spcBef>
          <a:spcPct val="0"/>
        </a:spcBef>
        <a:buNone/>
        <a:defRPr sz="2800" b="0" i="0" u="none"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b="0" i="0" u="none"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Findings: Advanced Placement and Dual Enrollment Program Evaluation</a:t>
            </a:r>
            <a:endParaRPr lang="en-US" sz="4000" dirty="0"/>
          </a:p>
        </p:txBody>
      </p:sp>
      <p:sp>
        <p:nvSpPr>
          <p:cNvPr id="3" name="Subtitle 2"/>
          <p:cNvSpPr>
            <a:spLocks noGrp="1"/>
          </p:cNvSpPr>
          <p:nvPr>
            <p:ph type="subTitle" idx="1"/>
          </p:nvPr>
        </p:nvSpPr>
        <p:spPr>
          <a:xfrm>
            <a:off x="1051560" y="5239125"/>
            <a:ext cx="7891272" cy="1069848"/>
          </a:xfrm>
        </p:spPr>
        <p:txBody>
          <a:bodyPr>
            <a:normAutofit/>
          </a:bodyPr>
          <a:lstStyle/>
          <a:p>
            <a:r>
              <a:rPr lang="en-US" sz="2400" dirty="0" smtClean="0"/>
              <a:t>Jamie Gellner, Division Program Evaluator</a:t>
            </a:r>
            <a:endParaRPr lang="en-US" sz="2400" dirty="0"/>
          </a:p>
        </p:txBody>
      </p:sp>
    </p:spTree>
    <p:extLst>
      <p:ext uri="{BB962C8B-B14F-4D97-AF65-F5344CB8AC3E}">
        <p14:creationId xmlns:p14="http://schemas.microsoft.com/office/powerpoint/2010/main" val="6398440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Office of student learning considerations </a:t>
            </a:r>
            <a:endParaRPr lang="en-US" dirty="0"/>
          </a:p>
        </p:txBody>
      </p:sp>
      <p:sp>
        <p:nvSpPr>
          <p:cNvPr id="3" name="Content Placeholder 2"/>
          <p:cNvSpPr>
            <a:spLocks noGrp="1"/>
          </p:cNvSpPr>
          <p:nvPr>
            <p:ph idx="1"/>
          </p:nvPr>
        </p:nvSpPr>
        <p:spPr>
          <a:xfrm>
            <a:off x="581193" y="1969479"/>
            <a:ext cx="11029615" cy="5001065"/>
          </a:xfrm>
        </p:spPr>
        <p:txBody>
          <a:bodyPr>
            <a:normAutofit lnSpcReduction="10000"/>
          </a:bodyPr>
          <a:lstStyle/>
          <a:p>
            <a:pPr marL="0" indent="0">
              <a:buNone/>
            </a:pPr>
            <a:endParaRPr lang="en-US" dirty="0" smtClean="0"/>
          </a:p>
          <a:p>
            <a:pPr lvl="1"/>
            <a:r>
              <a:rPr lang="en-US" sz="1900" dirty="0" smtClean="0"/>
              <a:t>Give </a:t>
            </a:r>
            <a:r>
              <a:rPr lang="en-US" sz="1900" dirty="0"/>
              <a:t>thought to reducing the number of Advanced Placement classes offered by </a:t>
            </a:r>
            <a:r>
              <a:rPr lang="en-US" sz="1900" dirty="0" smtClean="0"/>
              <a:t>ACPS </a:t>
            </a:r>
          </a:p>
          <a:p>
            <a:pPr lvl="1"/>
            <a:r>
              <a:rPr lang="en-US" sz="1900" dirty="0" smtClean="0"/>
              <a:t>Consider developing Advanced Studies courses, potentially with interdisciplinary work</a:t>
            </a:r>
          </a:p>
          <a:p>
            <a:pPr lvl="1"/>
            <a:r>
              <a:rPr lang="en-US" sz="1900" dirty="0" smtClean="0"/>
              <a:t>Develop incentives for teachers to teach DE classes – pay for coursework to complete the additional credits- add to micro-credentialing initiative </a:t>
            </a:r>
          </a:p>
          <a:p>
            <a:pPr lvl="1"/>
            <a:r>
              <a:rPr lang="en-US" sz="1900" dirty="0" smtClean="0"/>
              <a:t> Increase the number of Dual Enrollment classes that will align with the “Profile of a Virginia Graduate” and emphasize the overlap of academic content knowledge with workplace skills, career exploration, and community engagement</a:t>
            </a:r>
          </a:p>
          <a:p>
            <a:pPr lvl="1"/>
            <a:r>
              <a:rPr lang="en-US" sz="1900" dirty="0" smtClean="0"/>
              <a:t>Define the courses that are most rigorous for colleges and consider AP/DE as equally rigorous</a:t>
            </a:r>
          </a:p>
          <a:p>
            <a:pPr lvl="1"/>
            <a:r>
              <a:rPr lang="en-US" sz="1900" dirty="0"/>
              <a:t>D</a:t>
            </a:r>
            <a:r>
              <a:rPr lang="en-US" sz="1900" dirty="0" smtClean="0"/>
              <a:t>evise </a:t>
            </a:r>
            <a:r>
              <a:rPr lang="en-US" sz="1900" dirty="0"/>
              <a:t>strategy for implementing Advanced Studies or interdisciplinary courses for broader, humanities classes in which critical skills could be taught through multiple modes of content in order to offer rigor while targeting student </a:t>
            </a:r>
            <a:r>
              <a:rPr lang="en-US" sz="1900" dirty="0" smtClean="0"/>
              <a:t>interest</a:t>
            </a:r>
          </a:p>
          <a:p>
            <a:pPr lvl="1"/>
            <a:r>
              <a:rPr lang="en-US" sz="1900" dirty="0" smtClean="0"/>
              <a:t>Monitor progress to determine desire for stakeholders to move away from AP altogether and replace with Advanced Studies</a:t>
            </a:r>
            <a:endParaRPr lang="en-US" sz="1900" dirty="0"/>
          </a:p>
          <a:p>
            <a:pPr lvl="1"/>
            <a:endParaRPr lang="en-US" dirty="0" smtClean="0"/>
          </a:p>
          <a:p>
            <a:pPr marL="502920" lvl="1" indent="0">
              <a:buNone/>
            </a:pPr>
            <a:endParaRPr lang="en-US" dirty="0" smtClean="0"/>
          </a:p>
          <a:p>
            <a:pPr lvl="1"/>
            <a:endParaRPr lang="en-US" dirty="0"/>
          </a:p>
          <a:p>
            <a:pPr lvl="1"/>
            <a:endParaRPr lang="en-US" dirty="0" smtClean="0"/>
          </a:p>
        </p:txBody>
      </p:sp>
    </p:spTree>
    <p:extLst>
      <p:ext uri="{BB962C8B-B14F-4D97-AF65-F5344CB8AC3E}">
        <p14:creationId xmlns:p14="http://schemas.microsoft.com/office/powerpoint/2010/main" val="4049064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Mixed Methods Data Collection</a:t>
            </a:r>
            <a:endParaRPr lang="en-US" dirty="0"/>
          </a:p>
        </p:txBody>
      </p:sp>
      <p:sp>
        <p:nvSpPr>
          <p:cNvPr id="3" name="Content Placeholder 2"/>
          <p:cNvSpPr>
            <a:spLocks noGrp="1"/>
          </p:cNvSpPr>
          <p:nvPr>
            <p:ph idx="1"/>
          </p:nvPr>
        </p:nvSpPr>
        <p:spPr>
          <a:xfrm>
            <a:off x="581192" y="2180496"/>
            <a:ext cx="11029615" cy="4677504"/>
          </a:xfrm>
        </p:spPr>
        <p:txBody>
          <a:bodyPr>
            <a:normAutofit fontScale="70000" lnSpcReduction="20000"/>
          </a:bodyPr>
          <a:lstStyle/>
          <a:p>
            <a:r>
              <a:rPr lang="en-US" sz="2600" dirty="0" smtClean="0"/>
              <a:t>Student Forums at AHS, MOHS, and WAHS in May 2017 (57 total students)</a:t>
            </a:r>
          </a:p>
          <a:p>
            <a:pPr lvl="1"/>
            <a:r>
              <a:rPr lang="en-US" sz="2000" dirty="0" smtClean="0"/>
              <a:t>Participants included students taking both Dual Enrollment and Advanced Placement classes; no seniors in any group; small sample size</a:t>
            </a:r>
          </a:p>
          <a:p>
            <a:pPr lvl="1"/>
            <a:endParaRPr lang="en-US" dirty="0" smtClean="0"/>
          </a:p>
          <a:p>
            <a:pPr marL="0" lvl="1"/>
            <a:r>
              <a:rPr lang="en-US" sz="2000" dirty="0" smtClean="0"/>
              <a:t> </a:t>
            </a:r>
            <a:r>
              <a:rPr lang="en-US" sz="2600" dirty="0" smtClean="0"/>
              <a:t>10 Teacher Interviews in May and June 2017</a:t>
            </a:r>
          </a:p>
          <a:p>
            <a:pPr marL="457200" lvl="2"/>
            <a:r>
              <a:rPr lang="en-US" sz="2000" dirty="0" smtClean="0"/>
              <a:t>Small sample size with 3 at each school and one central; 6/9 high school teachers taught both AP and DE for many years while 3 only taught AP; 1  Instructional Coach</a:t>
            </a:r>
          </a:p>
          <a:p>
            <a:r>
              <a:rPr lang="en-US" sz="2600" dirty="0" smtClean="0"/>
              <a:t>Parent Survey June 2017</a:t>
            </a:r>
          </a:p>
          <a:p>
            <a:pPr lvl="1"/>
            <a:r>
              <a:rPr lang="en-US" sz="2200" dirty="0" smtClean="0"/>
              <a:t>517 total responses; 429 responses around AP; 246 around DE</a:t>
            </a:r>
          </a:p>
          <a:p>
            <a:pPr lvl="1"/>
            <a:r>
              <a:rPr lang="en-US" sz="2200" dirty="0" smtClean="0"/>
              <a:t>Comments section</a:t>
            </a:r>
            <a:endParaRPr lang="en-US" sz="2200" dirty="0"/>
          </a:p>
          <a:p>
            <a:pPr lvl="1"/>
            <a:endParaRPr lang="en-US" dirty="0"/>
          </a:p>
          <a:p>
            <a:pPr marL="0" lvl="1"/>
            <a:r>
              <a:rPr lang="en-US" sz="2900" dirty="0" smtClean="0"/>
              <a:t>Data Collection: </a:t>
            </a:r>
          </a:p>
          <a:p>
            <a:pPr marL="457200" lvl="2"/>
            <a:r>
              <a:rPr lang="en-US" sz="2200" dirty="0" smtClean="0"/>
              <a:t>DE and AP enrollment data from PowerSchool last 6 years</a:t>
            </a:r>
          </a:p>
          <a:p>
            <a:pPr marL="457200" lvl="2"/>
            <a:r>
              <a:rPr lang="en-US" sz="2200" dirty="0" smtClean="0"/>
              <a:t>VDOE data enrollment and demographics</a:t>
            </a:r>
          </a:p>
          <a:p>
            <a:pPr marL="457200" lvl="2"/>
            <a:r>
              <a:rPr lang="en-US" sz="2200" dirty="0" smtClean="0"/>
              <a:t>AP data from College Board last 4 years </a:t>
            </a:r>
            <a:endParaRPr lang="en-US" sz="2200" dirty="0"/>
          </a:p>
        </p:txBody>
      </p:sp>
    </p:spTree>
    <p:extLst>
      <p:ext uri="{BB962C8B-B14F-4D97-AF65-F5344CB8AC3E}">
        <p14:creationId xmlns:p14="http://schemas.microsoft.com/office/powerpoint/2010/main" val="2346787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MOST Common comments/other data conclusions</a:t>
            </a:r>
            <a:endParaRPr lang="en-US" dirty="0"/>
          </a:p>
        </p:txBody>
      </p:sp>
      <p:sp>
        <p:nvSpPr>
          <p:cNvPr id="3" name="Content Placeholder 2"/>
          <p:cNvSpPr>
            <a:spLocks noGrp="1"/>
          </p:cNvSpPr>
          <p:nvPr>
            <p:ph idx="1"/>
          </p:nvPr>
        </p:nvSpPr>
        <p:spPr/>
        <p:txBody>
          <a:bodyPr>
            <a:normAutofit/>
          </a:bodyPr>
          <a:lstStyle/>
          <a:p>
            <a:pPr lvl="0"/>
            <a:r>
              <a:rPr lang="en-US" dirty="0" smtClean="0"/>
              <a:t>AP is associated with rigor while DE is associated with college credit.</a:t>
            </a:r>
          </a:p>
          <a:p>
            <a:pPr lvl="0"/>
            <a:r>
              <a:rPr lang="en-US" dirty="0" smtClean="0"/>
              <a:t>Student </a:t>
            </a:r>
            <a:r>
              <a:rPr lang="en-US" dirty="0"/>
              <a:t>interviews, teacher interviews, and the parent survey </a:t>
            </a:r>
            <a:r>
              <a:rPr lang="en-US" dirty="0" smtClean="0"/>
              <a:t>indicate strong support for </a:t>
            </a:r>
            <a:r>
              <a:rPr lang="en-US" dirty="0"/>
              <a:t>a limit to the number of AP classes offered </a:t>
            </a:r>
            <a:r>
              <a:rPr lang="en-US" dirty="0" smtClean="0"/>
              <a:t>and/or </a:t>
            </a:r>
            <a:r>
              <a:rPr lang="en-US" dirty="0"/>
              <a:t>a limit to the number of classes that students may take. </a:t>
            </a:r>
            <a:endParaRPr lang="en-US" dirty="0" smtClean="0"/>
          </a:p>
          <a:p>
            <a:pPr lvl="0"/>
            <a:r>
              <a:rPr lang="en-US" dirty="0" smtClean="0"/>
              <a:t>All stakeholder groups would like to see more DE classes offered.</a:t>
            </a:r>
            <a:endParaRPr lang="en-US" dirty="0"/>
          </a:p>
          <a:p>
            <a:pPr lvl="0"/>
            <a:r>
              <a:rPr lang="en-US" dirty="0"/>
              <a:t>Students, teachers, and parents </a:t>
            </a:r>
            <a:r>
              <a:rPr lang="en-US" dirty="0" smtClean="0"/>
              <a:t>discussed </a:t>
            </a:r>
            <a:r>
              <a:rPr lang="en-US" dirty="0"/>
              <a:t>a general idea that the curriculum for all levels is being “watered </a:t>
            </a:r>
            <a:r>
              <a:rPr lang="en-US" dirty="0" smtClean="0"/>
              <a:t>down” </a:t>
            </a:r>
            <a:r>
              <a:rPr lang="en-US" dirty="0"/>
              <a:t>since AP classes are becoming more commonplace.  Students and parents expressed a desire for more class levels (Advanced, Standard, Honors, Dual, AP instead of Standard or AP</a:t>
            </a:r>
            <a:r>
              <a:rPr lang="en-US" dirty="0" smtClean="0"/>
              <a:t>). </a:t>
            </a:r>
            <a:endParaRPr lang="en-US" u="sng" dirty="0"/>
          </a:p>
          <a:p>
            <a:pPr lvl="0"/>
            <a:r>
              <a:rPr lang="en-US" dirty="0"/>
              <a:t>Forty-five percent of WAHS students are taking </a:t>
            </a:r>
            <a:r>
              <a:rPr lang="en-US" dirty="0" smtClean="0"/>
              <a:t>1 </a:t>
            </a:r>
            <a:r>
              <a:rPr lang="en-US" dirty="0"/>
              <a:t>or more AP class compared with 34% of MOHS students and 32% of AHS students (using VDOE and fall enrollment </a:t>
            </a:r>
            <a:r>
              <a:rPr lang="en-US" dirty="0" smtClean="0"/>
              <a:t>figures 2016-2017). </a:t>
            </a:r>
            <a:endParaRPr lang="en-US" dirty="0"/>
          </a:p>
          <a:p>
            <a:pPr lvl="0"/>
            <a:r>
              <a:rPr lang="en-US" dirty="0"/>
              <a:t>Twenty percent of AHS students are taking 1 or more DE class while MOHS and WAHS are both at 18%. </a:t>
            </a:r>
          </a:p>
          <a:p>
            <a:endParaRPr lang="en-US" dirty="0"/>
          </a:p>
        </p:txBody>
      </p:sp>
    </p:spTree>
    <p:extLst>
      <p:ext uri="{BB962C8B-B14F-4D97-AF65-F5344CB8AC3E}">
        <p14:creationId xmlns:p14="http://schemas.microsoft.com/office/powerpoint/2010/main" val="34536013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programs</a:t>
            </a:r>
            <a:endParaRPr lang="en-US" dirty="0"/>
          </a:p>
        </p:txBody>
      </p:sp>
      <p:sp>
        <p:nvSpPr>
          <p:cNvPr id="3" name="Content Placeholder 2"/>
          <p:cNvSpPr>
            <a:spLocks noGrp="1"/>
          </p:cNvSpPr>
          <p:nvPr>
            <p:ph idx="1"/>
          </p:nvPr>
        </p:nvSpPr>
        <p:spPr/>
        <p:txBody>
          <a:bodyPr/>
          <a:lstStyle/>
          <a:p>
            <a:r>
              <a:rPr lang="en-US" dirty="0" smtClean="0"/>
              <a:t>Both the Advanced Placement and Dual Enrollment Program were initiated to provide rigor and an opportunity for high school students to earn college credit.  </a:t>
            </a:r>
            <a:endParaRPr lang="en-US" dirty="0" smtClean="0"/>
          </a:p>
          <a:p>
            <a:pPr lvl="1"/>
            <a:r>
              <a:rPr lang="en-US" dirty="0" smtClean="0"/>
              <a:t>National versus State/local program</a:t>
            </a:r>
            <a:endParaRPr lang="en-US" dirty="0" smtClean="0"/>
          </a:p>
          <a:p>
            <a:pPr lvl="1"/>
            <a:r>
              <a:rPr lang="en-US" dirty="0" smtClean="0"/>
              <a:t>Different </a:t>
            </a:r>
            <a:r>
              <a:rPr lang="en-US" dirty="0" smtClean="0"/>
              <a:t>teacher requirements</a:t>
            </a:r>
          </a:p>
          <a:p>
            <a:pPr lvl="1"/>
            <a:r>
              <a:rPr lang="en-US" dirty="0" smtClean="0"/>
              <a:t>Different avenues for college credit </a:t>
            </a:r>
          </a:p>
          <a:p>
            <a:pPr lvl="1"/>
            <a:r>
              <a:rPr lang="en-US" dirty="0" smtClean="0"/>
              <a:t>Last year, students participated in 34 different AP courses/47 different Dual Enrollment courses (pages 20-21) </a:t>
            </a:r>
            <a:endParaRPr lang="en-US" dirty="0"/>
          </a:p>
        </p:txBody>
      </p:sp>
    </p:spTree>
    <p:extLst>
      <p:ext uri="{BB962C8B-B14F-4D97-AF65-F5344CB8AC3E}">
        <p14:creationId xmlns:p14="http://schemas.microsoft.com/office/powerpoint/2010/main" val="27242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Most common comments/other data conclusions</a:t>
            </a:r>
            <a:endParaRPr lang="en-US" dirty="0"/>
          </a:p>
        </p:txBody>
      </p:sp>
      <p:sp>
        <p:nvSpPr>
          <p:cNvPr id="3" name="Content Placeholder 2"/>
          <p:cNvSpPr>
            <a:spLocks noGrp="1"/>
          </p:cNvSpPr>
          <p:nvPr>
            <p:ph idx="1"/>
          </p:nvPr>
        </p:nvSpPr>
        <p:spPr/>
        <p:txBody>
          <a:bodyPr>
            <a:normAutofit/>
          </a:bodyPr>
          <a:lstStyle/>
          <a:p>
            <a:pPr lvl="0"/>
            <a:r>
              <a:rPr lang="en-US" dirty="0"/>
              <a:t>ACPS students are not taking the AP test at the same rate as other school </a:t>
            </a:r>
            <a:r>
              <a:rPr lang="en-US" dirty="0" smtClean="0"/>
              <a:t>divisions.</a:t>
            </a:r>
          </a:p>
          <a:p>
            <a:pPr lvl="0"/>
            <a:r>
              <a:rPr lang="en-US" dirty="0" smtClean="0"/>
              <a:t>Few minority students take </a:t>
            </a:r>
            <a:r>
              <a:rPr lang="en-US" dirty="0"/>
              <a:t>AP </a:t>
            </a:r>
            <a:r>
              <a:rPr lang="en-US" dirty="0" smtClean="0"/>
              <a:t>classes and very few of these take the AP test; </a:t>
            </a:r>
            <a:r>
              <a:rPr lang="en-US" dirty="0"/>
              <a:t>most troubling are the numbers for our </a:t>
            </a:r>
            <a:r>
              <a:rPr lang="en-US" dirty="0" smtClean="0"/>
              <a:t>Black </a:t>
            </a:r>
            <a:r>
              <a:rPr lang="en-US" dirty="0"/>
              <a:t>students</a:t>
            </a:r>
            <a:r>
              <a:rPr lang="en-US" dirty="0" smtClean="0"/>
              <a:t>. In the 16-17 school year, only 47 Black students were enrolled in an AP class, only 22 took a test and 12 of these students earned a passing score on a test. </a:t>
            </a:r>
            <a:endParaRPr lang="en-US" dirty="0"/>
          </a:p>
          <a:p>
            <a:pPr lvl="0"/>
            <a:r>
              <a:rPr lang="en-US" dirty="0" smtClean="0"/>
              <a:t>There are higher enrollments of black students in dual enrollment classes over AP classes, but whites, Asians, and 2 or more race students are enrolled at higher rates in both. </a:t>
            </a:r>
            <a:r>
              <a:rPr lang="en-US" dirty="0"/>
              <a:t> </a:t>
            </a:r>
            <a:r>
              <a:rPr lang="en-US" dirty="0" smtClean="0"/>
              <a:t>This mirrors national trends. </a:t>
            </a:r>
            <a:endParaRPr lang="en-US" dirty="0"/>
          </a:p>
          <a:p>
            <a:pPr lvl="0"/>
            <a:r>
              <a:rPr lang="en-US" dirty="0"/>
              <a:t>D</a:t>
            </a:r>
            <a:r>
              <a:rPr lang="en-US" dirty="0" smtClean="0"/>
              <a:t>ifferent </a:t>
            </a:r>
            <a:r>
              <a:rPr lang="en-US" dirty="0"/>
              <a:t>AP and DE classes are </a:t>
            </a:r>
            <a:r>
              <a:rPr lang="en-US" dirty="0" smtClean="0"/>
              <a:t>offered</a:t>
            </a:r>
            <a:r>
              <a:rPr lang="en-US" dirty="0"/>
              <a:t> </a:t>
            </a:r>
            <a:r>
              <a:rPr lang="en-US" dirty="0" smtClean="0"/>
              <a:t>at each school.</a:t>
            </a:r>
          </a:p>
          <a:p>
            <a:pPr marL="0" lvl="0" indent="0">
              <a:buNone/>
            </a:pPr>
            <a:endParaRPr lang="en-US" dirty="0"/>
          </a:p>
          <a:p>
            <a:endParaRPr lang="en-US" dirty="0"/>
          </a:p>
        </p:txBody>
      </p:sp>
    </p:spTree>
    <p:extLst>
      <p:ext uri="{BB962C8B-B14F-4D97-AF65-F5344CB8AC3E}">
        <p14:creationId xmlns:p14="http://schemas.microsoft.com/office/powerpoint/2010/main" val="35268752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744832" y="927788"/>
            <a:ext cx="7686261" cy="400110"/>
          </a:xfrm>
          <a:prstGeom prst="rect">
            <a:avLst/>
          </a:prstGeom>
          <a:noFill/>
        </p:spPr>
        <p:txBody>
          <a:bodyPr wrap="square" rtlCol="0">
            <a:spAutoFit/>
          </a:bodyPr>
          <a:lstStyle/>
          <a:p>
            <a:pPr algn="ctr"/>
            <a:r>
              <a:rPr lang="en-US" sz="2000" b="1" dirty="0" smtClean="0"/>
              <a:t>Demographics of School System Versus Demographics in AP and DE</a:t>
            </a:r>
            <a:endParaRPr lang="en-US" sz="2000" b="1" dirty="0"/>
          </a:p>
        </p:txBody>
      </p:sp>
      <p:sp>
        <p:nvSpPr>
          <p:cNvPr id="10" name="TextBox 9"/>
          <p:cNvSpPr txBox="1"/>
          <p:nvPr/>
        </p:nvSpPr>
        <p:spPr>
          <a:xfrm>
            <a:off x="348918" y="5557532"/>
            <a:ext cx="11719775" cy="646331"/>
          </a:xfrm>
          <a:prstGeom prst="rect">
            <a:avLst/>
          </a:prstGeom>
          <a:noFill/>
        </p:spPr>
        <p:txBody>
          <a:bodyPr wrap="square" rtlCol="0">
            <a:spAutoFit/>
          </a:bodyPr>
          <a:lstStyle/>
          <a:p>
            <a:r>
              <a:rPr lang="en-US" dirty="0" smtClean="0"/>
              <a:t>This chart is showing that the percentages by demographic type are not the same for AP and DE.  Asians, Whites, and 2 or More race students are enrolled at higher rates in AP and DE classes than other demographic types. </a:t>
            </a:r>
            <a:endParaRPr lang="en-US" dirty="0"/>
          </a:p>
        </p:txBody>
      </p:sp>
      <p:pic>
        <p:nvPicPr>
          <p:cNvPr id="3" name="Picture 2"/>
          <p:cNvPicPr>
            <a:picLocks noChangeAspect="1"/>
          </p:cNvPicPr>
          <p:nvPr/>
        </p:nvPicPr>
        <p:blipFill>
          <a:blip r:embed="rId2"/>
          <a:stretch>
            <a:fillRect/>
          </a:stretch>
        </p:blipFill>
        <p:spPr>
          <a:xfrm>
            <a:off x="570237" y="1811855"/>
            <a:ext cx="10831131" cy="3374264"/>
          </a:xfrm>
          <a:prstGeom prst="rect">
            <a:avLst/>
          </a:prstGeom>
        </p:spPr>
      </p:pic>
    </p:spTree>
    <p:extLst>
      <p:ext uri="{BB962C8B-B14F-4D97-AF65-F5344CB8AC3E}">
        <p14:creationId xmlns:p14="http://schemas.microsoft.com/office/powerpoint/2010/main" val="41299668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42113" y="531803"/>
            <a:ext cx="8925059" cy="369332"/>
          </a:xfrm>
          <a:prstGeom prst="rect">
            <a:avLst/>
          </a:prstGeom>
          <a:noFill/>
        </p:spPr>
        <p:txBody>
          <a:bodyPr wrap="square" rtlCol="0">
            <a:spAutoFit/>
          </a:bodyPr>
          <a:lstStyle/>
          <a:p>
            <a:pPr algn="ctr"/>
            <a:r>
              <a:rPr lang="en-US" b="1" dirty="0" smtClean="0"/>
              <a:t>ACPS Advanced Placement Demographics and Testing Data 16-17 </a:t>
            </a:r>
            <a:endParaRPr lang="en-US" b="1" dirty="0"/>
          </a:p>
        </p:txBody>
      </p:sp>
      <p:sp>
        <p:nvSpPr>
          <p:cNvPr id="5" name="TextBox 4"/>
          <p:cNvSpPr txBox="1"/>
          <p:nvPr/>
        </p:nvSpPr>
        <p:spPr>
          <a:xfrm>
            <a:off x="695459" y="6460624"/>
            <a:ext cx="10998558" cy="369332"/>
          </a:xfrm>
          <a:prstGeom prst="rect">
            <a:avLst/>
          </a:prstGeom>
          <a:noFill/>
        </p:spPr>
        <p:txBody>
          <a:bodyPr wrap="square" rtlCol="0">
            <a:spAutoFit/>
          </a:bodyPr>
          <a:lstStyle/>
          <a:p>
            <a:pPr algn="ctr"/>
            <a:r>
              <a:rPr lang="en-US" dirty="0" smtClean="0">
                <a:solidFill>
                  <a:srgbClr val="FF0000"/>
                </a:solidFill>
              </a:rPr>
              <a:t>What % do we want enrolled? What % do we want to test? What % do we expect to pass? </a:t>
            </a:r>
            <a:endParaRPr lang="en-US" dirty="0">
              <a:solidFill>
                <a:srgbClr val="FF0000"/>
              </a:solidFill>
            </a:endParaRPr>
          </a:p>
        </p:txBody>
      </p:sp>
      <p:pic>
        <p:nvPicPr>
          <p:cNvPr id="2" name="Picture 1"/>
          <p:cNvPicPr>
            <a:picLocks noChangeAspect="1"/>
          </p:cNvPicPr>
          <p:nvPr/>
        </p:nvPicPr>
        <p:blipFill>
          <a:blip r:embed="rId3"/>
          <a:stretch>
            <a:fillRect/>
          </a:stretch>
        </p:blipFill>
        <p:spPr>
          <a:xfrm>
            <a:off x="3310877" y="1410314"/>
            <a:ext cx="6488681" cy="4937760"/>
          </a:xfrm>
          <a:prstGeom prst="rect">
            <a:avLst/>
          </a:prstGeom>
        </p:spPr>
      </p:pic>
    </p:spTree>
    <p:extLst>
      <p:ext uri="{BB962C8B-B14F-4D97-AF65-F5344CB8AC3E}">
        <p14:creationId xmlns:p14="http://schemas.microsoft.com/office/powerpoint/2010/main" val="3242841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Evaluation trends reveal</a:t>
            </a:r>
            <a:endParaRPr lang="en-US" dirty="0"/>
          </a:p>
        </p:txBody>
      </p:sp>
      <p:sp>
        <p:nvSpPr>
          <p:cNvPr id="3" name="Content Placeholder 2"/>
          <p:cNvSpPr>
            <a:spLocks noGrp="1"/>
          </p:cNvSpPr>
          <p:nvPr>
            <p:ph idx="1"/>
          </p:nvPr>
        </p:nvSpPr>
        <p:spPr/>
        <p:txBody>
          <a:bodyPr/>
          <a:lstStyle/>
          <a:p>
            <a:r>
              <a:rPr lang="en-US" dirty="0" smtClean="0"/>
              <a:t>1. Stakeholders desire to maintain rigorous and interesting classes while decreasing the competition and stress associated with the Advanced Placement Program.</a:t>
            </a:r>
          </a:p>
          <a:p>
            <a:r>
              <a:rPr lang="en-US" dirty="0" smtClean="0"/>
              <a:t>2. Stakeholders desire to maximize chances to get into competitive schools and also to earn college credit.</a:t>
            </a:r>
          </a:p>
          <a:p>
            <a:r>
              <a:rPr lang="en-US" dirty="0" smtClean="0"/>
              <a:t>3. Stakeholders desire commonality </a:t>
            </a:r>
            <a:r>
              <a:rPr lang="en-US" dirty="0"/>
              <a:t>in classes at all high schools. </a:t>
            </a:r>
            <a:endParaRPr lang="en-US" dirty="0" smtClean="0"/>
          </a:p>
          <a:p>
            <a:r>
              <a:rPr lang="en-US" dirty="0" smtClean="0"/>
              <a:t>4. Data reveals an enrollment and achievement gap in these types of classes with our white and Asian students versus our other demographic groups.  </a:t>
            </a:r>
          </a:p>
          <a:p>
            <a:endParaRPr lang="en-US" dirty="0"/>
          </a:p>
        </p:txBody>
      </p:sp>
    </p:spTree>
    <p:extLst>
      <p:ext uri="{BB962C8B-B14F-4D97-AF65-F5344CB8AC3E}">
        <p14:creationId xmlns:p14="http://schemas.microsoft.com/office/powerpoint/2010/main" val="21249161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consideration</a:t>
            </a:r>
            <a:endParaRPr lang="en-US" dirty="0"/>
          </a:p>
        </p:txBody>
      </p:sp>
      <p:sp>
        <p:nvSpPr>
          <p:cNvPr id="3" name="Content Placeholder 2"/>
          <p:cNvSpPr>
            <a:spLocks noGrp="1"/>
          </p:cNvSpPr>
          <p:nvPr>
            <p:ph idx="1"/>
          </p:nvPr>
        </p:nvSpPr>
        <p:spPr>
          <a:xfrm>
            <a:off x="581192" y="2560324"/>
            <a:ext cx="11029615" cy="4677504"/>
          </a:xfrm>
        </p:spPr>
        <p:txBody>
          <a:bodyPr>
            <a:normAutofit/>
          </a:bodyPr>
          <a:lstStyle/>
          <a:p>
            <a:r>
              <a:rPr lang="en-US" dirty="0" smtClean="0"/>
              <a:t>Should we consider limiting the number of Advanced Placement classes that students are able to take so that students may pursue a well-rounded instructional program without being penalized by colleges for not taking the “most rigorous” schedule</a:t>
            </a:r>
            <a:r>
              <a:rPr lang="en-US" dirty="0"/>
              <a:t>?</a:t>
            </a:r>
            <a:endParaRPr lang="en-US" dirty="0" smtClean="0"/>
          </a:p>
          <a:p>
            <a:r>
              <a:rPr lang="en-US" dirty="0" smtClean="0"/>
              <a:t>Should we pursue a waiver from VDOE to eliminate the “weight” associated with Advanced Placement and Honors classes?</a:t>
            </a:r>
          </a:p>
          <a:p>
            <a:endParaRPr lang="en-US" dirty="0" smtClean="0"/>
          </a:p>
          <a:p>
            <a:r>
              <a:rPr lang="en-US" b="1" dirty="0" smtClean="0"/>
              <a:t>The </a:t>
            </a:r>
            <a:r>
              <a:rPr lang="en-US" b="1" dirty="0"/>
              <a:t>Office of Student Learning </a:t>
            </a:r>
            <a:r>
              <a:rPr lang="en-US" b="1" dirty="0" smtClean="0"/>
              <a:t>should develop </a:t>
            </a:r>
            <a:r>
              <a:rPr lang="en-US" b="1" dirty="0"/>
              <a:t>a response to the questions asked as well as a plan for any changes determined necessary </a:t>
            </a:r>
            <a:r>
              <a:rPr lang="en-US" b="1" dirty="0" smtClean="0"/>
              <a:t>for the Advanced Placement and Dual </a:t>
            </a:r>
            <a:r>
              <a:rPr lang="en-US" b="1" dirty="0"/>
              <a:t>E</a:t>
            </a:r>
            <a:r>
              <a:rPr lang="en-US" b="1" dirty="0" smtClean="0"/>
              <a:t>nrollment Programs prior </a:t>
            </a:r>
            <a:r>
              <a:rPr lang="en-US" b="1" dirty="0"/>
              <a:t>to the school board retreat in June 2018.  This type of plan would allow all changes to go into the program of study for 2019-20. </a:t>
            </a:r>
          </a:p>
          <a:p>
            <a:r>
              <a:rPr lang="en-US" b="1" dirty="0" smtClean="0"/>
              <a:t>Conduct </a:t>
            </a:r>
            <a:r>
              <a:rPr lang="en-US" b="1" dirty="0"/>
              <a:t>a program evaluation of our Gifted Program and look critically to see if access to and support of gifted programs is equitable in order to increase minority participation and success in our most rigorous </a:t>
            </a:r>
            <a:r>
              <a:rPr lang="en-US" b="1" dirty="0" smtClean="0"/>
              <a:t>courses.</a:t>
            </a:r>
            <a:endParaRPr lang="en-US" b="1" dirty="0"/>
          </a:p>
          <a:p>
            <a:endParaRPr lang="en-US" dirty="0"/>
          </a:p>
          <a:p>
            <a:endParaRPr lang="en-US" dirty="0" smtClean="0"/>
          </a:p>
          <a:p>
            <a:endParaRPr lang="en-US" dirty="0"/>
          </a:p>
          <a:p>
            <a:endParaRPr lang="en-US" dirty="0" smtClean="0"/>
          </a:p>
          <a:p>
            <a:endParaRPr lang="en-US" dirty="0" smtClean="0"/>
          </a:p>
        </p:txBody>
      </p:sp>
    </p:spTree>
    <p:extLst>
      <p:ext uri="{BB962C8B-B14F-4D97-AF65-F5344CB8AC3E}">
        <p14:creationId xmlns:p14="http://schemas.microsoft.com/office/powerpoint/2010/main" val="250933056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Findings: Advanced Placement and Dual Enrollment Program Evaluation&amp;quot;&quot;/&gt;&lt;property id=&quot;20307&quot; value=&quot;256&quot;/&gt;&lt;/object&gt;&lt;object type=&quot;3&quot; unique_id=&quot;10005&quot;&gt;&lt;property id=&quot;20148&quot; value=&quot;5&quot;/&gt;&lt;property id=&quot;20300&quot; value=&quot;Slide 2 - &amp;quot;Mixed Methods Data Collection&amp;quot;&quot;/&gt;&lt;property id=&quot;20307&quot; value=&quot;257&quot;/&gt;&lt;/object&gt;&lt;object type=&quot;3&quot; unique_id=&quot;10006&quot;&gt;&lt;property id=&quot;20148&quot; value=&quot;5&quot;/&gt;&lt;property id=&quot;20300&quot; value=&quot;Slide 3 - &amp;quot;MOST Common comments/other data conclusions&amp;quot;&quot;/&gt;&lt;property id=&quot;20307&quot; value=&quot;258&quot;/&gt;&lt;/object&gt;&lt;object type=&quot;3&quot; unique_id=&quot;10007&quot;&gt;&lt;property id=&quot;20148&quot; value=&quot;5&quot;/&gt;&lt;property id=&quot;20300&quot; value=&quot;Slide 5 - &amp;quot;Most common comments/other data conclusions&amp;quot;&quot;/&gt;&lt;property id=&quot;20307&quot; value=&quot;259&quot;/&gt;&lt;/object&gt;&lt;object type=&quot;3&quot; unique_id=&quot;10116&quot;&gt;&lt;property id=&quot;20148&quot; value=&quot;5&quot;/&gt;&lt;property id=&quot;20300&quot; value=&quot;Slide 9 - &amp;quot;Further consideration&amp;quot;&quot;/&gt;&lt;property id=&quot;20307&quot; value=&quot;261&quot;/&gt;&lt;/object&gt;&lt;object type=&quot;3&quot; unique_id=&quot;10117&quot;&gt;&lt;property id=&quot;20148&quot; value=&quot;5&quot;/&gt;&lt;property id=&quot;20300&quot; value=&quot;Slide 10 - &amp;quot;Office of student learning considerations &amp;quot;&quot;/&gt;&lt;property id=&quot;20307&quot; value=&quot;262&quot;/&gt;&lt;/object&gt;&lt;object type=&quot;3&quot; unique_id=&quot;10169&quot;&gt;&lt;property id=&quot;20148&quot; value=&quot;5&quot;/&gt;&lt;property id=&quot;20300&quot; value=&quot;Slide 8 - &amp;quot;Program Evaluation trends reveal&amp;quot;&quot;/&gt;&lt;property id=&quot;20307&quot; value=&quot;264&quot;/&gt;&lt;/object&gt;&lt;object type=&quot;3&quot; unique_id=&quot;10328&quot;&gt;&lt;property id=&quot;20148&quot; value=&quot;5&quot;/&gt;&lt;property id=&quot;20300&quot; value=&quot;Slide 6&quot;/&gt;&lt;property id=&quot;20307&quot; value=&quot;269&quot;/&gt;&lt;/object&gt;&lt;object type=&quot;3&quot; unique_id=&quot;10329&quot;&gt;&lt;property id=&quot;20148&quot; value=&quot;5&quot;/&gt;&lt;property id=&quot;20300&quot; value=&quot;Slide 7&quot;/&gt;&lt;property id=&quot;20307&quot; value=&quot;270&quot;/&gt;&lt;/object&gt;&lt;object type=&quot;3&quot; unique_id=&quot;10363&quot;&gt;&lt;property id=&quot;20148&quot; value=&quot;5&quot;/&gt;&lt;property id=&quot;20300&quot; value=&quot;Slide 4 - &amp;quot;Purpose of programs&amp;quot;&quot;/&gt;&lt;property id=&quot;20307&quot; value=&quot;271&quot;/&gt;&lt;/object&gt;&lt;/object&gt;&lt;/object&gt;&lt;/database&gt;"/>
  <p:tag name="SECTOMILLISECCONVERTED" val="1"/>
</p:tagLst>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863</TotalTime>
  <Words>959</Words>
  <Application>Microsoft Office PowerPoint</Application>
  <PresentationFormat>Widescreen</PresentationFormat>
  <Paragraphs>65</Paragraphs>
  <Slides>10</Slides>
  <Notes>1</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Calibri</vt:lpstr>
      <vt:lpstr>Gill Sans MT</vt:lpstr>
      <vt:lpstr>Wingdings 2</vt:lpstr>
      <vt:lpstr>Dividend</vt:lpstr>
      <vt:lpstr>Findings: Advanced Placement and Dual Enrollment Program Evaluation</vt:lpstr>
      <vt:lpstr>Mixed Methods Data Collection</vt:lpstr>
      <vt:lpstr>MOST Common comments/other data conclusions</vt:lpstr>
      <vt:lpstr>Purpose of programs</vt:lpstr>
      <vt:lpstr>Most common comments/other data conclusions</vt:lpstr>
      <vt:lpstr>PowerPoint Presentation</vt:lpstr>
      <vt:lpstr>PowerPoint Presentation</vt:lpstr>
      <vt:lpstr>Program Evaluation trends reveal</vt:lpstr>
      <vt:lpstr>Further consideration</vt:lpstr>
      <vt:lpstr>Office of student learning considerations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Findings: Advanced Placement and Dual Enrollment Program Evaluation</dc:title>
  <dc:creator>Jamie Gellner</dc:creator>
  <cp:lastModifiedBy>Jamie Gellner</cp:lastModifiedBy>
  <cp:revision>52</cp:revision>
  <dcterms:created xsi:type="dcterms:W3CDTF">2017-08-21T12:44:29Z</dcterms:created>
  <dcterms:modified xsi:type="dcterms:W3CDTF">2017-10-12T12:28:31Z</dcterms:modified>
</cp:coreProperties>
</file>